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0" r:id="rId6"/>
    <p:sldId id="259" r:id="rId7"/>
    <p:sldId id="274" r:id="rId8"/>
    <p:sldId id="261" r:id="rId9"/>
    <p:sldId id="271" r:id="rId10"/>
    <p:sldId id="263" r:id="rId11"/>
    <p:sldId id="273" r:id="rId12"/>
    <p:sldId id="272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280"/>
    <a:srgbClr val="072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9"/>
    <p:restoredTop sz="79036"/>
  </p:normalViewPr>
  <p:slideViewPr>
    <p:cSldViewPr snapToGrid="0" snapToObjects="1">
      <p:cViewPr varScale="1">
        <p:scale>
          <a:sx n="83" d="100"/>
          <a:sy n="83" d="100"/>
        </p:scale>
        <p:origin x="208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BFA2D-9612-D746-88F8-A83FAC4EDAE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4554-FBA8-A645-AFEA-2292603C3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8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50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94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74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>
                <a:effectLst/>
              </a:rPr>
              <a:t>Esports</a:t>
            </a:r>
            <a:r>
              <a:rPr lang="en-US" b="0" dirty="0">
                <a:effectLst/>
              </a:rPr>
              <a:t> is a multi-million dollar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From LAN tournaments in basements to arenas with thousands of spectators and multi-million dollar prize puts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If teams can identify potential pro players early in their career they can get them for more favorable contacts and body the strength of their teams before the competition.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Finding winning skills in StarCraft can potentially extend to other similar games like League of Legends and DotA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The methodology could potentially extend to quit different games like Overwatch and CS:GO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6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8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90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Collinearity categories were not terribly surprising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variables were heavily skewed, generally to the right, making them tough to use in parametric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predictions were pretty bad ~0.40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 leagues had little representation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better logical categories for what we’re looking for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10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6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Aggregated screen movements into screen-fixations using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Salvucci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Goldberg (2000) dispersion-threshold algorithm, and defined Perception Action Cycles (PACs) as fixations with at least one action.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second is equivalent to roughly 88.5 timestamps.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prediction of League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data is numerical (integer &amp; float)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4554-FBA8-A645-AFEA-2292603C3C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0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CDE9-29D3-7F41-B68A-13DFBB576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BB99A-404C-E846-AD0B-7B6FD6B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C1F0B-5C55-AB4C-9020-14033E2D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2959B-98A0-6040-AD31-CA78E5EE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1A61C-9FD8-3D4A-9115-2EE09579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7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3B66-F709-D243-85AB-A52E18D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9821E-FA40-D349-94DD-767E1CFBB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A49-0881-6F4B-B588-A702E055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EE6AF-98B5-694E-AE3C-4D767AE5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5F71C-6C1B-5A4F-A61E-B0D90C21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0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30C0C-1E08-3740-8AB4-E5D08EE7F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37A9D-ADB3-D846-9109-F617E3037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A8EA7-7558-AE48-8669-12605D25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3F8B-2C18-3E48-8FDA-D5B6ABF0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6D37D-EE4D-464D-A77F-25D66D93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9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927C-7E06-B741-A5C3-B6564E53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C71BE-E341-7447-8D29-5FB301662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95F12-7E80-FD40-BA3D-AEF01505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79B56-1140-5C49-941C-88F72C84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D0924-BC39-AE40-8089-144B82AF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0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5053-BE5E-B54C-B158-C542BFD1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22972-0F26-1941-8701-9DA882095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83BDA-2CB2-A94B-9B6A-5C1DAC84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3E5D-8A0C-D746-91A7-A91AB79F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48F5-A105-BE4C-83B2-8CD51F0F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9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45D3-BA79-D848-851D-100EE4A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05BED-3AB4-3C41-9BB2-3AE01D5F0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789FC-4936-AE4D-B09B-5F34C52DC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42940-34FA-4449-9E70-7083AD1B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C8AD6-81D4-9D44-9315-2597024F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F4355-090A-F049-AFE5-43630F2D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E2A9-B1A1-AD4A-9C59-1ECEEE4E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DB6A8-7687-3541-80AA-82DDB6509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F93E3-CC93-B044-A8CB-6E366EE28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A0375-7877-B344-9E70-11D3396DC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2D2CA-A9BA-1344-AAAE-B17C4C9E8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F525C9-4871-974B-B43E-081F73A9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72557-9D12-0646-898E-CFA90DAB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FC3CC-5CCD-3C49-A873-3E08D0E3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AF06-BA04-E444-A076-8E7D4C8A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4F2C0-2F58-BA47-A79B-51132F3E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46DD-468E-684C-8B2F-8082A1EDC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289B2-A775-D141-91D1-0C2131A9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44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DCD9A-41A6-8C48-826C-92AB9676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26113-1A8B-CE48-8228-A93AC481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A5381-36AE-6D4B-BAD4-60E8A0D4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8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F120-C313-9142-923D-9A0BFB4C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DABF-0E77-CE41-B307-2749ACA0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B1D94-05BE-5840-BE93-2886727CF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E2DC7-E70B-834A-8C7D-10B329E1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CC16D-F684-C843-AA5E-7AEBD099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6420A-9A12-ED4E-BD12-C04FBD91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8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BCDB-9283-0949-997A-2E71F9E3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00C95-BD43-3E46-9E3B-888668E72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131C-05BC-CF42-80F1-C8F80F7DE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79AB-EB09-3D40-9FAA-B035A239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F8263-EC1F-5C49-84D0-1707CAEB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94802-1CB7-B14D-BBD6-BB8855EB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1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8EF95-9D83-9841-9C4D-E3789159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4298D-B23B-6C4E-86FC-671A654B3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4E268-2391-DC4D-BB0A-55FD6AD5A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B8CE-D565-B54E-A8D7-FCFA86856279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E327D-8A8A-AE47-978D-2E6313949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CFC3-3252-FB4E-A258-B20C7AC74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4E243-3924-4548-B6C7-653D05A2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0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6000"/>
                    </a14:imgEffect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354" y="1611086"/>
            <a:ext cx="7057292" cy="1951893"/>
          </a:xfrm>
          <a:ln>
            <a:noFill/>
          </a:ln>
        </p:spPr>
        <p:txBody>
          <a:bodyPr/>
          <a:lstStyle/>
          <a:p>
            <a:r>
              <a:rPr lang="en-US" b="1" dirty="0"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55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Avenir Book" panose="02000503020000020003" pitchFamily="2" charset="0"/>
              </a:rPr>
              <a:t>StarCraft</a:t>
            </a:r>
            <a:br>
              <a:rPr lang="en-US" b="1" dirty="0"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55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Avenir Book" panose="02000503020000020003" pitchFamily="2" charset="0"/>
              </a:rPr>
            </a:br>
            <a:r>
              <a:rPr lang="en-US" b="1" dirty="0"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55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Avenir Book" panose="02000503020000020003" pitchFamily="2" charset="0"/>
              </a:rPr>
              <a:t>Pro Scout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C7090-EB66-4442-A1AD-8550526C0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4998"/>
            <a:ext cx="9144000" cy="42567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FD280"/>
                </a:solidFill>
                <a:latin typeface="Avenir Book" panose="02000503020000020003" pitchFamily="2" charset="0"/>
              </a:rPr>
              <a:t>Torin Rettig</a:t>
            </a:r>
          </a:p>
        </p:txBody>
      </p:sp>
    </p:spTree>
    <p:extLst>
      <p:ext uri="{BB962C8B-B14F-4D97-AF65-F5344CB8AC3E}">
        <p14:creationId xmlns:p14="http://schemas.microsoft.com/office/powerpoint/2010/main" val="90106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1347392"/>
            <a:ext cx="58129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Overall goal is to </a:t>
            </a:r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maximize F1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Contender was top priority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KNN, SVC, Random Forests, Logistic Regression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Oversampling made a big difference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42133C-E569-C041-B74F-6721CCA5F2D1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72CEFFD-3A30-A546-8712-3014E69C3AA9}"/>
              </a:ext>
            </a:extLst>
          </p:cNvPr>
          <p:cNvGrpSpPr/>
          <p:nvPr/>
        </p:nvGrpSpPr>
        <p:grpSpPr>
          <a:xfrm>
            <a:off x="6385948" y="2698162"/>
            <a:ext cx="5453308" cy="1939109"/>
            <a:chOff x="7544755" y="4561005"/>
            <a:chExt cx="2730500" cy="992588"/>
          </a:xfrm>
        </p:grpSpPr>
        <p:pic>
          <p:nvPicPr>
            <p:cNvPr id="15" name="Picture 14" descr="A picture containing object, clipart&#10;&#10;Description automatically generated">
              <a:extLst>
                <a:ext uri="{FF2B5EF4-FFF2-40B4-BE49-F238E27FC236}">
                  <a16:creationId xmlns:a16="http://schemas.microsoft.com/office/drawing/2014/main" id="{2A47BE05-EFB6-E740-A993-F5FDF349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4755" y="4561005"/>
              <a:ext cx="2730500" cy="977900"/>
            </a:xfrm>
            <a:prstGeom prst="rect">
              <a:avLst/>
            </a:prstGeom>
            <a:ln>
              <a:solidFill>
                <a:srgbClr val="EFD28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E2C534-317F-3B47-9DD3-62740109742B}"/>
                </a:ext>
              </a:extLst>
            </p:cNvPr>
            <p:cNvSpPr txBox="1"/>
            <p:nvPr/>
          </p:nvSpPr>
          <p:spPr>
            <a:xfrm>
              <a:off x="9690621" y="5396049"/>
              <a:ext cx="271450" cy="15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gradFill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41000">
                        <a:schemeClr val="accent4">
                          <a:lumMod val="75000"/>
                        </a:schemeClr>
                      </a:gs>
                      <a:gs pos="73000">
                        <a:srgbClr val="EFD280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Avenir Book" panose="02000503020000020003" pitchFamily="2" charset="0"/>
                </a:rPr>
                <a:t>PRO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B81F9A3-6071-724D-8D3B-A1141643E3B8}"/>
              </a:ext>
            </a:extLst>
          </p:cNvPr>
          <p:cNvSpPr txBox="1"/>
          <p:nvPr/>
        </p:nvSpPr>
        <p:spPr>
          <a:xfrm>
            <a:off x="8006178" y="1972708"/>
            <a:ext cx="221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Contender</a:t>
            </a:r>
          </a:p>
        </p:txBody>
      </p:sp>
    </p:spTree>
    <p:extLst>
      <p:ext uri="{BB962C8B-B14F-4D97-AF65-F5344CB8AC3E}">
        <p14:creationId xmlns:p14="http://schemas.microsoft.com/office/powerpoint/2010/main" val="279891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Modeling – Performance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094B0C-9DFD-EF4C-A43E-C2F09ABE5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584535"/>
              </p:ext>
            </p:extLst>
          </p:nvPr>
        </p:nvGraphicFramePr>
        <p:xfrm>
          <a:off x="220646" y="2271168"/>
          <a:ext cx="5812971" cy="20944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83068">
                  <a:extLst>
                    <a:ext uri="{9D8B030D-6E8A-4147-A177-3AD203B41FA5}">
                      <a16:colId xmlns:a16="http://schemas.microsoft.com/office/drawing/2014/main" val="3963328388"/>
                    </a:ext>
                  </a:extLst>
                </a:gridCol>
                <a:gridCol w="1604729">
                  <a:extLst>
                    <a:ext uri="{9D8B030D-6E8A-4147-A177-3AD203B41FA5}">
                      <a16:colId xmlns:a16="http://schemas.microsoft.com/office/drawing/2014/main" val="3787724871"/>
                    </a:ext>
                  </a:extLst>
                </a:gridCol>
                <a:gridCol w="1925174">
                  <a:extLst>
                    <a:ext uri="{9D8B030D-6E8A-4147-A177-3AD203B41FA5}">
                      <a16:colId xmlns:a16="http://schemas.microsoft.com/office/drawing/2014/main" val="3489437167"/>
                    </a:ext>
                  </a:extLst>
                </a:gridCol>
              </a:tblGrid>
              <a:tr h="4188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ROC 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198389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EFD280"/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0.5929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0.7680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231976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EFD280"/>
                          </a:solidFill>
                          <a:latin typeface="Avenir Book" panose="02000503020000020003" pitchFamily="2" charset="0"/>
                        </a:rPr>
                        <a:t>SVC RBF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0.5674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0.8341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9628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0.5563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0.8523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79701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0.5913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EFD280"/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0.8558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3397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F87EA1-E66D-C146-9D85-7F9750A97BF0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387B2-E2ED-5F44-973D-3C46100B7644}"/>
              </a:ext>
            </a:extLst>
          </p:cNvPr>
          <p:cNvSpPr txBox="1"/>
          <p:nvPr/>
        </p:nvSpPr>
        <p:spPr>
          <a:xfrm>
            <a:off x="7656479" y="1440171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FD280"/>
                </a:solidFill>
                <a:latin typeface="Avenir Book" panose="02000503020000020003" pitchFamily="2" charset="0"/>
              </a:rPr>
              <a:t>KNN</a:t>
            </a:r>
          </a:p>
          <a:p>
            <a:pPr algn="ctr"/>
            <a:r>
              <a:rPr lang="en-US" sz="2400" dirty="0">
                <a:solidFill>
                  <a:srgbClr val="EFD280"/>
                </a:solidFill>
                <a:latin typeface="Avenir Book" panose="02000503020000020003" pitchFamily="2" charset="0"/>
              </a:rPr>
              <a:t>Confusion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BC0A5-8389-EE4D-B2F5-2FCE0BB1BC50}"/>
              </a:ext>
            </a:extLst>
          </p:cNvPr>
          <p:cNvSpPr txBox="1"/>
          <p:nvPr/>
        </p:nvSpPr>
        <p:spPr>
          <a:xfrm>
            <a:off x="1562805" y="1547447"/>
            <a:ext cx="297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FD280"/>
                </a:solidFill>
                <a:latin typeface="Avenir Book" panose="02000503020000020003" pitchFamily="2" charset="0"/>
              </a:rPr>
              <a:t>Test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D393B-F998-0942-A113-10616521E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74" y="2271168"/>
            <a:ext cx="5466125" cy="34120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307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Modeling – Feature Importance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9" y="2594732"/>
            <a:ext cx="50451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Unsurprisingly both APM and PACs were the most important indicators of League placement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A9DD53-FD04-8E47-AD5D-4E2B2F5B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83" y="1696488"/>
            <a:ext cx="6845788" cy="4107473"/>
          </a:xfrm>
          <a:prstGeom prst="rect">
            <a:avLst/>
          </a:prstGeom>
          <a:ln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463DD5-EE0A-4748-B1B8-69B762CCFEFD}"/>
              </a:ext>
            </a:extLst>
          </p:cNvPr>
          <p:cNvSpPr/>
          <p:nvPr/>
        </p:nvSpPr>
        <p:spPr>
          <a:xfrm>
            <a:off x="5328138" y="1881554"/>
            <a:ext cx="1494693" cy="713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FBF69-3CB5-FC49-B7EF-803ABC16EE00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4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Avenir Book" panose="02000503020000020003" pitchFamily="2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1133856"/>
            <a:ext cx="114395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Can we predict the next SC pro player? Not reliably, yet…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There is </a:t>
            </a:r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high variability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in player performance metrics requiring significant work to manage in modeling</a:t>
            </a:r>
          </a:p>
          <a:p>
            <a:endParaRPr lang="en-US" sz="3200" dirty="0">
              <a:solidFill>
                <a:srgbClr val="EFD280"/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Oversampling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 significantly improved recall performance across the board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Performance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is much better than baseline, but can be much better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793B04-2D4F-CD4B-94BF-29653F729CA0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35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5937737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Avenir Book" panose="02000503020000020003" pitchFamily="2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914400"/>
            <a:ext cx="58129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Spend more time with feature engineering for parametric approaches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Try to get a larger sample size, especially for smaller categories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Apply these approaches to other competitive games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4CF99D-3F91-834A-916D-977DE66D1A32}"/>
              </a:ext>
            </a:extLst>
          </p:cNvPr>
          <p:cNvCxnSpPr>
            <a:cxnSpLocks/>
          </p:cNvCxnSpPr>
          <p:nvPr/>
        </p:nvCxnSpPr>
        <p:spPr>
          <a:xfrm>
            <a:off x="158262" y="784114"/>
            <a:ext cx="5937737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A picture containing indoor&#10;&#10;Description automatically generated">
            <a:extLst>
              <a:ext uri="{FF2B5EF4-FFF2-40B4-BE49-F238E27FC236}">
                <a16:creationId xmlns:a16="http://schemas.microsoft.com/office/drawing/2014/main" id="{93EA6606-8E37-4A41-AB07-B09F2D1E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72" y="1568229"/>
            <a:ext cx="5842000" cy="3657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83956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7018"/>
            <a:ext cx="9144000" cy="1223963"/>
          </a:xfrm>
        </p:spPr>
        <p:txBody>
          <a:bodyPr>
            <a:normAutofit/>
          </a:bodyPr>
          <a:lstStyle/>
          <a:p>
            <a:r>
              <a:rPr lang="en-US" sz="8000" b="1" dirty="0">
                <a:gradFill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41000">
                      <a:schemeClr val="accent4">
                        <a:lumMod val="75000"/>
                      </a:schemeClr>
                    </a:gs>
                    <a:gs pos="73000">
                      <a:srgbClr val="EFD280"/>
                    </a:gs>
                  </a:gsLst>
                  <a:path path="circle">
                    <a:fillToRect l="50000" t="50000" r="50000" b="50000"/>
                  </a:path>
                </a:gradFill>
                <a:latin typeface="Avenir Book" panose="02000503020000020003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1190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Concept: Predict the Pros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3FAA73-9EAA-5449-860B-5B127ABA29A6}"/>
              </a:ext>
            </a:extLst>
          </p:cNvPr>
          <p:cNvSpPr txBox="1">
            <a:spLocks/>
          </p:cNvSpPr>
          <p:nvPr/>
        </p:nvSpPr>
        <p:spPr>
          <a:xfrm>
            <a:off x="1186543" y="2743198"/>
            <a:ext cx="9818914" cy="160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Predict the next batch of StarCraft</a:t>
            </a:r>
          </a:p>
          <a:p>
            <a:pPr algn="l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Pro players with machine learning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60AF7A-CBA7-0F4B-B556-4D63917B8ADE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19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What is StarCraft?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9" y="914400"/>
            <a:ext cx="479139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Real-Time Strategy game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Gain resources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Build an army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Destroy your opponent’s base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The original </a:t>
            </a:r>
            <a:r>
              <a:rPr lang="en-US" sz="3200" dirty="0">
                <a:solidFill>
                  <a:srgbClr val="EFD280"/>
                </a:solidFill>
                <a:latin typeface="Avenir Book" panose="02000503020000020003" pitchFamily="2" charset="0"/>
              </a:rPr>
              <a:t>eSport</a:t>
            </a:r>
          </a:p>
        </p:txBody>
      </p:sp>
      <p:pic>
        <p:nvPicPr>
          <p:cNvPr id="10" name="Picture 9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CFD40E46-8F44-524C-AC48-7CD1C817C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095" y="1547447"/>
            <a:ext cx="6834554" cy="4271596"/>
          </a:xfrm>
          <a:prstGeom prst="rect">
            <a:avLst/>
          </a:prstGeom>
          <a:ln>
            <a:solidFill>
              <a:srgbClr val="EFD28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8FE906-85E3-C14D-9ED8-72EFCD575323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3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APM &amp; PACs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-154615" y="1611950"/>
            <a:ext cx="581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APM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BA13D-9F56-FB48-BBB7-24DB5BCEB659}"/>
              </a:ext>
            </a:extLst>
          </p:cNvPr>
          <p:cNvSpPr txBox="1"/>
          <p:nvPr/>
        </p:nvSpPr>
        <p:spPr>
          <a:xfrm>
            <a:off x="6096001" y="1611950"/>
            <a:ext cx="581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PACs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37575-72C4-F34C-98D4-FE238427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" y="2780351"/>
            <a:ext cx="3451801" cy="264151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D82D4-75C7-0640-BB42-9E5C6F8F7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620" y="2913185"/>
            <a:ext cx="4223732" cy="237584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2F1C6-63FC-8244-9D9F-AFFF688F62C2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4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914400"/>
            <a:ext cx="58129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eSports is a multimillion dollar industry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Tremendous growth over the past decade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Talented players are a hot commodity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ID the next star before the competition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8ABD5A-A5C1-5844-B2E2-7E3F76E13F74}"/>
              </a:ext>
            </a:extLst>
          </p:cNvPr>
          <p:cNvCxnSpPr>
            <a:cxnSpLocks/>
          </p:cNvCxnSpPr>
          <p:nvPr/>
        </p:nvCxnSpPr>
        <p:spPr>
          <a:xfrm>
            <a:off x="158262" y="773723"/>
            <a:ext cx="5937737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Picture 1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79B0FE97-14E5-FA4A-B162-9B00D08729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86" r="16892"/>
          <a:stretch/>
        </p:blipFill>
        <p:spPr>
          <a:xfrm>
            <a:off x="6379028" y="0"/>
            <a:ext cx="5812972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06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914400"/>
            <a:ext cx="58129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2013 SC2 Replay Analysis study (Simon Fraser University)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3395 observations of player game replays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19 variables: </a:t>
            </a:r>
            <a:r>
              <a:rPr lang="en-US" sz="3200" dirty="0" err="1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int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/float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3DE4B7-A777-F549-86E2-4711A2C624DD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67D6766-F6B5-C949-9EAD-C4D968F79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43995"/>
              </p:ext>
            </p:extLst>
          </p:nvPr>
        </p:nvGraphicFramePr>
        <p:xfrm>
          <a:off x="6425184" y="1811595"/>
          <a:ext cx="5063164" cy="3627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63164">
                  <a:extLst>
                    <a:ext uri="{9D8B030D-6E8A-4147-A177-3AD203B41FA5}">
                      <a16:colId xmlns:a16="http://schemas.microsoft.com/office/drawing/2014/main" val="3963328388"/>
                    </a:ext>
                  </a:extLst>
                </a:gridCol>
              </a:tblGrid>
              <a:tr h="4188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Variable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98389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Actions Per 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231976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Hour Played Per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9628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Complex Units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79701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Perception Action Cycles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33973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Unique Units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91300"/>
                  </a:ext>
                </a:extLst>
              </a:tr>
              <a:tr h="41889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Book" panose="02000503020000020003" pitchFamily="2" charset="0"/>
                        </a:rPr>
                        <a:t>Map Explored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63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46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283028" y="914400"/>
            <a:ext cx="58129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Target: Player League Ranking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Use ML classification to predict League Ranking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Use both parametric and non-parametric modeling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3DE4B7-A777-F549-86E2-4711A2C624DD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F14721D3-3F91-EA4E-8EBB-E471F130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042" y="1688123"/>
            <a:ext cx="4635500" cy="3911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5894B-4180-C544-950F-3261FFD738B4}"/>
              </a:ext>
            </a:extLst>
          </p:cNvPr>
          <p:cNvSpPr txBox="1"/>
          <p:nvPr/>
        </p:nvSpPr>
        <p:spPr>
          <a:xfrm>
            <a:off x="10079742" y="448553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gradFill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41000">
                      <a:schemeClr val="accent4">
                        <a:lumMod val="75000"/>
                      </a:schemeClr>
                    </a:gs>
                    <a:gs pos="73000">
                      <a:srgbClr val="EFD280"/>
                    </a:gs>
                  </a:gsLst>
                  <a:path path="circle">
                    <a:fillToRect l="50000" t="50000" r="50000" b="50000"/>
                  </a:path>
                </a:gradFill>
                <a:latin typeface="Avenir Book" panose="02000503020000020003" pitchFamily="2" charset="0"/>
              </a:rPr>
              <a:t>PRO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3DCB8-A33B-7E43-B453-EF8F36D1F3B1}"/>
              </a:ext>
            </a:extLst>
          </p:cNvPr>
          <p:cNvSpPr txBox="1"/>
          <p:nvPr/>
        </p:nvSpPr>
        <p:spPr>
          <a:xfrm>
            <a:off x="7291705" y="1079212"/>
            <a:ext cx="342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60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StarCraft Leagues</a:t>
            </a:r>
          </a:p>
        </p:txBody>
      </p:sp>
    </p:spTree>
    <p:extLst>
      <p:ext uri="{BB962C8B-B14F-4D97-AF65-F5344CB8AC3E}">
        <p14:creationId xmlns:p14="http://schemas.microsoft.com/office/powerpoint/2010/main" val="416950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63369-BAD4-A645-BB6C-F8D2C3FD4E36}"/>
              </a:ext>
            </a:extLst>
          </p:cNvPr>
          <p:cNvSpPr txBox="1"/>
          <p:nvPr/>
        </p:nvSpPr>
        <p:spPr>
          <a:xfrm>
            <a:off x="158262" y="1952478"/>
            <a:ext cx="58129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Significant collinearity &amp; normality issues</a:t>
            </a:r>
          </a:p>
          <a:p>
            <a:endParaRPr lang="en-US" sz="3200" dirty="0">
              <a:solidFill>
                <a:schemeClr val="bg1">
                  <a:lumMod val="8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Created parametric &amp; non-parametric data sets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637930-B3B6-C049-8C75-7D3A5F991306}"/>
              </a:ext>
            </a:extLst>
          </p:cNvPr>
          <p:cNvCxnSpPr>
            <a:cxnSpLocks/>
          </p:cNvCxnSpPr>
          <p:nvPr/>
        </p:nvCxnSpPr>
        <p:spPr>
          <a:xfrm>
            <a:off x="158262" y="773723"/>
            <a:ext cx="5937737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91F5F2-6614-5144-9235-82E19EB1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190" y="475957"/>
            <a:ext cx="4341676" cy="2953043"/>
          </a:xfrm>
          <a:prstGeom prst="rect">
            <a:avLst/>
          </a:prstGeom>
          <a:ln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87425-AFC2-9041-B6F4-FF8DC459F2DF}"/>
              </a:ext>
            </a:extLst>
          </p:cNvPr>
          <p:cNvSpPr txBox="1"/>
          <p:nvPr/>
        </p:nvSpPr>
        <p:spPr>
          <a:xfrm>
            <a:off x="14203680" y="-1463040"/>
            <a:ext cx="184731" cy="369332"/>
          </a:xfrm>
          <a:prstGeom prst="rect">
            <a:avLst/>
          </a:prstGeom>
          <a:noFill/>
          <a:ln>
            <a:solidFill>
              <a:srgbClr val="EFD280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156D39-C95A-1B4F-9C3C-5B346F5DD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190" y="3669000"/>
            <a:ext cx="4341676" cy="2953042"/>
          </a:xfrm>
          <a:prstGeom prst="rect">
            <a:avLst/>
          </a:prstGeom>
          <a:ln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21057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0944-87CB-AB4E-98B9-A0E315ECE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0"/>
            <a:ext cx="91440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gradFill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Avenir Book" panose="02000503020000020003" pitchFamily="2" charset="0"/>
              </a:rPr>
              <a:t>Compress Categories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0C0B5-F01D-0A42-8812-06098550640F}"/>
              </a:ext>
            </a:extLst>
          </p:cNvPr>
          <p:cNvSpPr txBox="1"/>
          <p:nvPr/>
        </p:nvSpPr>
        <p:spPr>
          <a:xfrm>
            <a:off x="2034713" y="5766532"/>
            <a:ext cx="8554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Fewer categories for increased relevance per category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C1080-1AA3-924C-B7AC-B2A416833799}"/>
              </a:ext>
            </a:extLst>
          </p:cNvPr>
          <p:cNvCxnSpPr/>
          <p:nvPr/>
        </p:nvCxnSpPr>
        <p:spPr>
          <a:xfrm>
            <a:off x="158262" y="773723"/>
            <a:ext cx="11750710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59B0792-A517-D047-8FDF-ECB8C39EEAA6}"/>
              </a:ext>
            </a:extLst>
          </p:cNvPr>
          <p:cNvSpPr/>
          <p:nvPr/>
        </p:nvSpPr>
        <p:spPr>
          <a:xfrm>
            <a:off x="5219824" y="2927228"/>
            <a:ext cx="1190282" cy="1261426"/>
          </a:xfrm>
          <a:prstGeom prst="rightArrow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60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EF28D8-D51F-EF4C-82A9-68D7C6D831A9}"/>
              </a:ext>
            </a:extLst>
          </p:cNvPr>
          <p:cNvGrpSpPr/>
          <p:nvPr/>
        </p:nvGrpSpPr>
        <p:grpSpPr>
          <a:xfrm>
            <a:off x="-47012" y="1172012"/>
            <a:ext cx="5812971" cy="3418023"/>
            <a:chOff x="-47012" y="1172012"/>
            <a:chExt cx="5812971" cy="341802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32E147E-4B37-B94B-A348-DACF101E988F}"/>
                </a:ext>
              </a:extLst>
            </p:cNvPr>
            <p:cNvGrpSpPr/>
            <p:nvPr/>
          </p:nvGrpSpPr>
          <p:grpSpPr>
            <a:xfrm>
              <a:off x="-47012" y="1172012"/>
              <a:ext cx="5812971" cy="3386850"/>
              <a:chOff x="-47012" y="1172012"/>
              <a:chExt cx="5812971" cy="338685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463369-BAD4-A645-BB6C-F8D2C3FD4E36}"/>
                  </a:ext>
                </a:extLst>
              </p:cNvPr>
              <p:cNvSpPr txBox="1"/>
              <p:nvPr/>
            </p:nvSpPr>
            <p:spPr>
              <a:xfrm>
                <a:off x="-47012" y="1172012"/>
                <a:ext cx="58129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  <a:latin typeface="Avenir Book" panose="02000503020000020003" pitchFamily="2" charset="0"/>
                  </a:rPr>
                  <a:t>8 Leagues</a:t>
                </a:r>
              </a:p>
            </p:txBody>
          </p:sp>
          <p:pic>
            <p:nvPicPr>
              <p:cNvPr id="17" name="Picture 16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D8622851-0AD5-8C42-8944-9625F8DDD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148" y="2299138"/>
                <a:ext cx="4316652" cy="2259724"/>
              </a:xfrm>
              <a:prstGeom prst="rect">
                <a:avLst/>
              </a:prstGeom>
              <a:ln>
                <a:solidFill>
                  <a:srgbClr val="EFD280"/>
                </a:solidFill>
              </a:ln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D47082-E2E1-8144-9C11-B41C044DD1C1}"/>
                </a:ext>
              </a:extLst>
            </p:cNvPr>
            <p:cNvSpPr txBox="1"/>
            <p:nvPr/>
          </p:nvSpPr>
          <p:spPr>
            <a:xfrm>
              <a:off x="4217701" y="434381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gradFill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41000">
                        <a:schemeClr val="accent4">
                          <a:lumMod val="75000"/>
                        </a:schemeClr>
                      </a:gs>
                      <a:gs pos="73000">
                        <a:srgbClr val="EFD280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Avenir Book" panose="02000503020000020003" pitchFamily="2" charset="0"/>
                </a:rPr>
                <a:t>PRO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EBA13D-9F56-FB48-BBB7-24DB5BCEB659}"/>
              </a:ext>
            </a:extLst>
          </p:cNvPr>
          <p:cNvSpPr txBox="1"/>
          <p:nvPr/>
        </p:nvSpPr>
        <p:spPr>
          <a:xfrm>
            <a:off x="7479937" y="796094"/>
            <a:ext cx="581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venir Book" panose="02000503020000020003" pitchFamily="2" charset="0"/>
              </a:rPr>
              <a:t>2 Categories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758E55-DB72-5D4D-817F-012A38406672}"/>
              </a:ext>
            </a:extLst>
          </p:cNvPr>
          <p:cNvGrpSpPr/>
          <p:nvPr/>
        </p:nvGrpSpPr>
        <p:grpSpPr>
          <a:xfrm>
            <a:off x="6410106" y="3542908"/>
            <a:ext cx="5571702" cy="2031908"/>
            <a:chOff x="6197984" y="1638580"/>
            <a:chExt cx="5571702" cy="2031908"/>
          </a:xfrm>
        </p:grpSpPr>
        <p:pic>
          <p:nvPicPr>
            <p:cNvPr id="19" name="Picture 1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56E8EE67-CA6C-2943-9DF2-AD9C0F28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4586" y="1638580"/>
              <a:ext cx="2705100" cy="952500"/>
            </a:xfrm>
            <a:prstGeom prst="rect">
              <a:avLst/>
            </a:prstGeom>
            <a:ln>
              <a:solidFill>
                <a:srgbClr val="EFD280"/>
              </a:solidFill>
            </a:ln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151F370-703E-EA4D-947C-DEEB08206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7028" y="2649690"/>
              <a:ext cx="1885074" cy="1020798"/>
            </a:xfrm>
            <a:prstGeom prst="rect">
              <a:avLst/>
            </a:prstGeom>
            <a:ln>
              <a:solidFill>
                <a:srgbClr val="EFD280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630A66-BEA8-B740-92B3-ED468910024E}"/>
                </a:ext>
              </a:extLst>
            </p:cNvPr>
            <p:cNvSpPr txBox="1"/>
            <p:nvPr/>
          </p:nvSpPr>
          <p:spPr>
            <a:xfrm>
              <a:off x="6197984" y="2277269"/>
              <a:ext cx="2725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gradFill>
                    <a:gsLst>
                      <a:gs pos="0">
                        <a:schemeClr val="accent4">
                          <a:lumMod val="67000"/>
                        </a:schemeClr>
                      </a:gs>
                      <a:gs pos="60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</a:gradFill>
                  <a:latin typeface="Avenir Book" panose="02000503020000020003" pitchFamily="2" charset="0"/>
                </a:rPr>
                <a:t>Non-Contender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873FF5-E2BE-6645-9DAA-7FCAB3B6B939}"/>
              </a:ext>
            </a:extLst>
          </p:cNvPr>
          <p:cNvGrpSpPr/>
          <p:nvPr/>
        </p:nvGrpSpPr>
        <p:grpSpPr>
          <a:xfrm>
            <a:off x="6586820" y="1907731"/>
            <a:ext cx="5278024" cy="1019497"/>
            <a:chOff x="5910020" y="4389208"/>
            <a:chExt cx="5278024" cy="1019497"/>
          </a:xfrm>
        </p:grpSpPr>
        <p:pic>
          <p:nvPicPr>
            <p:cNvPr id="23" name="Picture 22" descr="A picture containing object, clipart&#10;&#10;Description automatically generated">
              <a:extLst>
                <a:ext uri="{FF2B5EF4-FFF2-40B4-BE49-F238E27FC236}">
                  <a16:creationId xmlns:a16="http://schemas.microsoft.com/office/drawing/2014/main" id="{0E080087-A5B0-D946-B3BF-657548B36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7544" y="4389208"/>
              <a:ext cx="2730500" cy="977900"/>
            </a:xfrm>
            <a:prstGeom prst="rect">
              <a:avLst/>
            </a:prstGeom>
            <a:ln>
              <a:solidFill>
                <a:srgbClr val="EFD280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49A0E1-781B-CE4B-BF7C-FA22E626DE45}"/>
                </a:ext>
              </a:extLst>
            </p:cNvPr>
            <p:cNvSpPr txBox="1"/>
            <p:nvPr/>
          </p:nvSpPr>
          <p:spPr>
            <a:xfrm>
              <a:off x="10575826" y="516248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gradFill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41000">
                        <a:schemeClr val="accent4">
                          <a:lumMod val="75000"/>
                        </a:schemeClr>
                      </a:gs>
                      <a:gs pos="73000">
                        <a:srgbClr val="EFD280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Avenir Book" panose="02000503020000020003" pitchFamily="2" charset="0"/>
                </a:rPr>
                <a:t>PRO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6CC3A8-5125-8A48-8408-55165FD26D17}"/>
                </a:ext>
              </a:extLst>
            </p:cNvPr>
            <p:cNvSpPr txBox="1"/>
            <p:nvPr/>
          </p:nvSpPr>
          <p:spPr>
            <a:xfrm>
              <a:off x="5910020" y="4626539"/>
              <a:ext cx="20460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gradFill>
                    <a:gsLst>
                      <a:gs pos="0">
                        <a:schemeClr val="accent4">
                          <a:lumMod val="67000"/>
                        </a:schemeClr>
                      </a:gs>
                      <a:gs pos="60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</a:gradFill>
                  <a:latin typeface="Avenir Book" panose="02000503020000020003" pitchFamily="2" charset="0"/>
                </a:rPr>
                <a:t>Contender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90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908</Words>
  <Application>Microsoft Macintosh PowerPoint</Application>
  <PresentationFormat>Widescreen</PresentationFormat>
  <Paragraphs>168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Book</vt:lpstr>
      <vt:lpstr>Calibri</vt:lpstr>
      <vt:lpstr>Calibri Light</vt:lpstr>
      <vt:lpstr>Office Theme</vt:lpstr>
      <vt:lpstr>StarCraft Pro Scout</vt:lpstr>
      <vt:lpstr>Concept: Predict the Pros</vt:lpstr>
      <vt:lpstr>What is StarCraft?</vt:lpstr>
      <vt:lpstr>APM &amp; PACs</vt:lpstr>
      <vt:lpstr>Motivation</vt:lpstr>
      <vt:lpstr>Data</vt:lpstr>
      <vt:lpstr>Methodology</vt:lpstr>
      <vt:lpstr>Feature Selection</vt:lpstr>
      <vt:lpstr>Compress Categories</vt:lpstr>
      <vt:lpstr>Modeling</vt:lpstr>
      <vt:lpstr>Modeling – Performance</vt:lpstr>
      <vt:lpstr>Modeling – Feature Importance</vt:lpstr>
      <vt:lpstr>Conclusions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Torin Rettig</dc:creator>
  <cp:lastModifiedBy>Torin Rettig</cp:lastModifiedBy>
  <cp:revision>71</cp:revision>
  <dcterms:created xsi:type="dcterms:W3CDTF">2019-02-12T21:16:06Z</dcterms:created>
  <dcterms:modified xsi:type="dcterms:W3CDTF">2020-08-10T22:59:45Z</dcterms:modified>
</cp:coreProperties>
</file>